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02" r:id="rId4"/>
    <p:sldId id="304" r:id="rId5"/>
    <p:sldId id="303" r:id="rId6"/>
    <p:sldId id="305" r:id="rId7"/>
    <p:sldId id="260" r:id="rId8"/>
    <p:sldId id="307" r:id="rId9"/>
    <p:sldId id="328" r:id="rId10"/>
    <p:sldId id="308" r:id="rId11"/>
    <p:sldId id="306" r:id="rId12"/>
    <p:sldId id="322" r:id="rId13"/>
    <p:sldId id="323" r:id="rId14"/>
    <p:sldId id="324" r:id="rId15"/>
    <p:sldId id="325" r:id="rId16"/>
    <p:sldId id="311" r:id="rId17"/>
    <p:sldId id="327" r:id="rId18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19">
          <p15:clr>
            <a:srgbClr val="A4A3A4"/>
          </p15:clr>
        </p15:guide>
        <p15:guide id="4" pos="90">
          <p15:clr>
            <a:srgbClr val="A4A3A4"/>
          </p15:clr>
        </p15:guide>
        <p15:guide id="5" pos="2109">
          <p15:clr>
            <a:srgbClr val="A4A3A4"/>
          </p15:clr>
        </p15:guide>
        <p15:guide id="6" orient="horz" pos="2663">
          <p15:clr>
            <a:srgbClr val="A4A3A4"/>
          </p15:clr>
        </p15:guide>
        <p15:guide id="7" pos="5670">
          <p15:clr>
            <a:srgbClr val="A4A3A4"/>
          </p15:clr>
        </p15:guide>
        <p15:guide id="8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834"/>
    <a:srgbClr val="3B2213"/>
    <a:srgbClr val="F2F2F2"/>
    <a:srgbClr val="FEDA5B"/>
    <a:srgbClr val="FEE600"/>
    <a:srgbClr val="464646"/>
    <a:srgbClr val="72BEA0"/>
    <a:srgbClr val="70B4B7"/>
    <a:srgbClr val="C75349"/>
    <a:srgbClr val="F8B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0" autoAdjust="0"/>
    <p:restoredTop sz="95615" autoAdjust="0"/>
  </p:normalViewPr>
  <p:slideViewPr>
    <p:cSldViewPr snapToGrid="0" showGuides="1">
      <p:cViewPr varScale="1">
        <p:scale>
          <a:sx n="123" d="100"/>
          <a:sy n="123" d="100"/>
        </p:scale>
        <p:origin x="84" y="476"/>
      </p:cViewPr>
      <p:guideLst>
        <p:guide orient="horz" pos="55"/>
        <p:guide pos="2880"/>
        <p:guide orient="horz" pos="2119"/>
        <p:guide pos="90"/>
        <p:guide pos="2109"/>
        <p:guide orient="horz" pos="2663"/>
        <p:guide pos="567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7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885A-1B81-4E7F-B793-12A31F916A32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C853-DC6C-4924-B1F2-08CE44BD3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FC2F-FDF9-4A3A-8E00-C9FCC9B036D8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6C439-5B31-42A4-9D65-F2D199E888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975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70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489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23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7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访问菜鸟图库网  </a:t>
            </a:r>
            <a:r>
              <a:rPr lang="en-US" altLang="zh-CN"/>
              <a:t>www.sucai999.com </a:t>
            </a:r>
            <a:r>
              <a:rPr lang="zh-CN" altLang="en-US"/>
              <a:t>专业的模板网站 为您提供更多优质模板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访问菜鸟图库网  </a:t>
            </a:r>
            <a:r>
              <a:rPr lang="en-US" altLang="zh-CN"/>
              <a:t>www.sucai999.com </a:t>
            </a:r>
            <a:r>
              <a:rPr lang="zh-CN" altLang="en-US"/>
              <a:t>专业的模板网站 为您提供更多优质模板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访问菜鸟图库网  </a:t>
            </a:r>
            <a:r>
              <a:rPr lang="en-US" altLang="zh-CN"/>
              <a:t>www.sucai999.com </a:t>
            </a:r>
            <a:r>
              <a:rPr lang="zh-CN" altLang="en-US"/>
              <a:t>专业的模板网站 为您提供更多优质模板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访问菜鸟图库网  </a:t>
            </a:r>
            <a:r>
              <a:rPr lang="en-US" altLang="zh-CN"/>
              <a:t>www.sucai999.com </a:t>
            </a:r>
            <a:r>
              <a:rPr lang="zh-CN" altLang="en-US"/>
              <a:t>专业的模板网站 为您提供更多优质模板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01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47804" y="2440221"/>
            <a:ext cx="2000251" cy="2405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47805" y="1232722"/>
            <a:ext cx="2000251" cy="1085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816928" y="1232722"/>
            <a:ext cx="2000251" cy="2405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816928" y="3759568"/>
            <a:ext cx="2000251" cy="1085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34396" y="921223"/>
            <a:ext cx="2980593" cy="2022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114989" y="921223"/>
            <a:ext cx="5894615" cy="2022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388880"/>
            <a:ext cx="2987040" cy="1650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78480" y="1388880"/>
            <a:ext cx="2987040" cy="1650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56960" y="1388880"/>
            <a:ext cx="2987040" cy="1650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168309"/>
            <a:ext cx="2987040" cy="1539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078480" y="3168310"/>
            <a:ext cx="2987040" cy="1539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156959" y="3168309"/>
            <a:ext cx="2987040" cy="1539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8941" y="3071520"/>
            <a:ext cx="2227684" cy="1421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88942" y="1466655"/>
            <a:ext cx="2227684" cy="1421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658304" y="3071520"/>
            <a:ext cx="2227684" cy="1421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658305" y="1466655"/>
            <a:ext cx="2227684" cy="1421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2537924" y="1466655"/>
            <a:ext cx="1978090" cy="142108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537924" y="3071520"/>
            <a:ext cx="1978090" cy="1421081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028278" y="1466655"/>
            <a:ext cx="1978090" cy="142108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028278" y="3071520"/>
            <a:ext cx="1978090" cy="1421081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91E25-9CE8-4AFD-B4D8-4BFE903D8EB4}" type="datetimeFigureOut">
              <a:rPr lang="zh-CN" altLang="en-US" smtClean="0"/>
              <a:t>2022/12/25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Video_2022-12-25_150320.wmv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51899" y="0"/>
            <a:ext cx="3755938" cy="51435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777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中药材搜索系统</a:t>
            </a:r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>
          <a:xfrm>
            <a:off x="1834946" y="1973699"/>
            <a:ext cx="53936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 b="1" dirty="0">
                <a:solidFill>
                  <a:srgbClr val="212834"/>
                </a:solidFill>
                <a:latin typeface="+mj-ea"/>
                <a:ea typeface="+mj-ea"/>
                <a:sym typeface="Calibri" panose="020F0502020204030204" pitchFamily="34" charset="0"/>
              </a:rPr>
              <a:t> Chinese Medicine Search Engine</a:t>
            </a:r>
            <a:endParaRPr lang="zh-CN" altLang="en-US" sz="2400" b="1" dirty="0">
              <a:solidFill>
                <a:srgbClr val="212834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391975" y="2983936"/>
            <a:ext cx="2795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675525" y="3169801"/>
            <a:ext cx="351052" cy="351052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212834"/>
              </a:solidFill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>
          <a:xfrm>
            <a:off x="3013282" y="3213076"/>
            <a:ext cx="20719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rgbClr val="212834"/>
                </a:solidFill>
                <a:latin typeface="方正准圆简体" panose="02000000000000000000" pitchFamily="65" charset="-122"/>
                <a:ea typeface="方正准圆简体" panose="02000000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400" dirty="0">
                <a:solidFill>
                  <a:srgbClr val="212834"/>
                </a:solidFill>
                <a:latin typeface="方正准圆简体" panose="02000000000000000000" pitchFamily="65" charset="-122"/>
                <a:ea typeface="方正准圆简体" panose="02000000000000000000" pitchFamily="65" charset="-122"/>
                <a:sym typeface="Calibri" panose="020F0502020204030204" pitchFamily="34" charset="0"/>
              </a:rPr>
              <a:t>2022.12.26</a:t>
            </a:r>
            <a:endParaRPr lang="zh-CN" altLang="en-US" sz="1400" dirty="0">
              <a:solidFill>
                <a:srgbClr val="212834"/>
              </a:solidFill>
              <a:latin typeface="方正准圆简体" panose="02000000000000000000" pitchFamily="65" charset="-122"/>
              <a:ea typeface="方正准圆简体" panose="02000000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734130" y="3166749"/>
            <a:ext cx="351052" cy="351052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212834"/>
              </a:solidFill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>
          <a:xfrm>
            <a:off x="5071887" y="3210024"/>
            <a:ext cx="2071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rgbClr val="212834"/>
                </a:solidFill>
                <a:latin typeface="方正准圆简体" panose="02000000000000000000" pitchFamily="65" charset="-122"/>
                <a:ea typeface="方正准圆简体" panose="02000000000000000000" pitchFamily="65" charset="-122"/>
                <a:sym typeface="Calibri" panose="020F0502020204030204" pitchFamily="34" charset="0"/>
              </a:rPr>
              <a:t>答辩人：黄可欣</a:t>
            </a:r>
          </a:p>
        </p:txBody>
      </p:sp>
      <p:grpSp>
        <p:nvGrpSpPr>
          <p:cNvPr id="72" name="Group 59"/>
          <p:cNvGrpSpPr/>
          <p:nvPr/>
        </p:nvGrpSpPr>
        <p:grpSpPr>
          <a:xfrm>
            <a:off x="2739654" y="3225028"/>
            <a:ext cx="218168" cy="238153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  <p:sp>
          <p:nvSpPr>
            <p:cNvPr id="77" name="Freeform 63"/>
            <p:cNvSpPr/>
            <p:nvPr/>
          </p:nvSpPr>
          <p:spPr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</p:grpSp>
      <p:grpSp>
        <p:nvGrpSpPr>
          <p:cNvPr id="79" name="Group 66"/>
          <p:cNvGrpSpPr/>
          <p:nvPr/>
        </p:nvGrpSpPr>
        <p:grpSpPr>
          <a:xfrm>
            <a:off x="4813613" y="3240290"/>
            <a:ext cx="192087" cy="207963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1283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285066" y="-715433"/>
            <a:ext cx="2573867" cy="91440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>
          <a:xfrm>
            <a:off x="3556337" y="1888069"/>
            <a:ext cx="20313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>
          <a:xfrm>
            <a:off x="3102084" y="2503133"/>
            <a:ext cx="29398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spc="300" dirty="0">
                <a:solidFill>
                  <a:schemeClr val="accent1"/>
                </a:solidFill>
                <a:latin typeface="方正准圆简体" panose="02000000000000000000" pitchFamily="65" charset="-122"/>
                <a:ea typeface="方正准圆简体" panose="02000000000000000000" pitchFamily="65" charset="-122"/>
              </a:rPr>
              <a:t>Highlights of the project</a:t>
            </a:r>
          </a:p>
        </p:txBody>
      </p:sp>
      <p:sp>
        <p:nvSpPr>
          <p:cNvPr id="22" name="矩形 21"/>
          <p:cNvSpPr/>
          <p:nvPr/>
        </p:nvSpPr>
        <p:spPr>
          <a:xfrm>
            <a:off x="2633102" y="2811902"/>
            <a:ext cx="3877797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050" kern="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Some new features and more powerful function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C1EB63EB-0551-44C1-9F86-2363E37C4DFE}"/>
              </a:ext>
            </a:extLst>
          </p:cNvPr>
          <p:cNvSpPr/>
          <p:nvPr/>
        </p:nvSpPr>
        <p:spPr>
          <a:xfrm rot="5400000">
            <a:off x="2957042" y="-1085838"/>
            <a:ext cx="3345844" cy="8496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761521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736517" y="532859"/>
            <a:ext cx="16709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Highlights of the project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3A8E51E-ABBC-4E9D-9625-E5DC2D8A90DD}"/>
              </a:ext>
            </a:extLst>
          </p:cNvPr>
          <p:cNvSpPr txBox="1"/>
          <p:nvPr/>
        </p:nvSpPr>
        <p:spPr>
          <a:xfrm>
            <a:off x="783378" y="993821"/>
            <a:ext cx="38202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核心结构：倒排索引，对每个汉字进行倒排索引</a:t>
            </a:r>
          </a:p>
        </p:txBody>
      </p:sp>
      <p:sp>
        <p:nvSpPr>
          <p:cNvPr id="71" name="AutoShape 59">
            <a:extLst>
              <a:ext uri="{FF2B5EF4-FFF2-40B4-BE49-F238E27FC236}">
                <a16:creationId xmlns:a16="http://schemas.microsoft.com/office/drawing/2014/main" id="{F61133CB-FACA-4020-A4E2-0D3A56E46ED9}"/>
              </a:ext>
            </a:extLst>
          </p:cNvPr>
          <p:cNvSpPr/>
          <p:nvPr/>
        </p:nvSpPr>
        <p:spPr>
          <a:xfrm>
            <a:off x="472983" y="1012726"/>
            <a:ext cx="209508" cy="2085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B1C455-E98C-0C6D-1D7E-6D98AD200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58" y="1562105"/>
            <a:ext cx="7479284" cy="17912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2C4BD1-91BD-22FC-A33A-A848E8B13967}"/>
              </a:ext>
            </a:extLst>
          </p:cNvPr>
          <p:cNvSpPr txBox="1"/>
          <p:nvPr/>
        </p:nvSpPr>
        <p:spPr>
          <a:xfrm>
            <a:off x="682491" y="3529448"/>
            <a:ext cx="6969525" cy="108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实现用</a:t>
            </a:r>
            <a:r>
              <a:rPr lang="en-US" altLang="zh-CN" sz="1100" dirty="0"/>
              <a:t>python</a:t>
            </a:r>
            <a:r>
              <a:rPr lang="zh-CN" altLang="en-US" sz="1100" dirty="0"/>
              <a:t>字典的方式，</a:t>
            </a:r>
            <a:r>
              <a:rPr lang="en-US" altLang="zh-CN" sz="1100" dirty="0"/>
              <a:t>python</a:t>
            </a:r>
            <a:r>
              <a:rPr lang="zh-CN" altLang="en-US" sz="1100" dirty="0"/>
              <a:t>字典结实际上是一种</a:t>
            </a:r>
            <a:r>
              <a:rPr lang="en-US" altLang="zh-CN" sz="1100" dirty="0" err="1"/>
              <a:t>hashmap</a:t>
            </a:r>
            <a:r>
              <a:rPr lang="zh-CN" altLang="en-US" sz="1100" dirty="0"/>
              <a:t>结构，查询键与值之间的对应关系时间复杂度为</a:t>
            </a:r>
            <a:r>
              <a:rPr lang="en-US" altLang="zh-CN" sz="1100" dirty="0"/>
              <a:t>O(1)</a:t>
            </a:r>
            <a:r>
              <a:rPr lang="zh-CN" altLang="en-US" sz="1100" dirty="0"/>
              <a:t>，每个链表节点中的</a:t>
            </a:r>
            <a:r>
              <a:rPr lang="en-US" altLang="zh-CN" sz="1100" dirty="0"/>
              <a:t>times</a:t>
            </a:r>
            <a:r>
              <a:rPr lang="zh-CN" altLang="en-US" sz="1100" dirty="0"/>
              <a:t>记载了改字在该药材描述中出现的次数，以此为依据进行结果排序。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1100" dirty="0"/>
              <a:t>对每个属性值都做了索引，以便每个属性值都可以进行搜索。</a:t>
            </a:r>
            <a:endParaRPr lang="en-US" altLang="zh-CN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15EA1D-8DF2-6674-66B3-A24BAB7C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677" y="628986"/>
            <a:ext cx="2451226" cy="398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761521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736517" y="532859"/>
            <a:ext cx="16709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Highlights of the project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3A8E51E-ABBC-4E9D-9625-E5DC2D8A90DD}"/>
              </a:ext>
            </a:extLst>
          </p:cNvPr>
          <p:cNvSpPr txBox="1"/>
          <p:nvPr/>
        </p:nvSpPr>
        <p:spPr>
          <a:xfrm>
            <a:off x="791194" y="966977"/>
            <a:ext cx="12025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美观的</a:t>
            </a:r>
            <a:r>
              <a:rPr lang="en-US" altLang="zh-CN" dirty="0"/>
              <a:t>UI</a:t>
            </a:r>
            <a:r>
              <a:rPr lang="zh-CN" altLang="en-US" dirty="0"/>
              <a:t>界面</a:t>
            </a:r>
          </a:p>
        </p:txBody>
      </p:sp>
      <p:sp>
        <p:nvSpPr>
          <p:cNvPr id="71" name="AutoShape 59">
            <a:extLst>
              <a:ext uri="{FF2B5EF4-FFF2-40B4-BE49-F238E27FC236}">
                <a16:creationId xmlns:a16="http://schemas.microsoft.com/office/drawing/2014/main" id="{F61133CB-FACA-4020-A4E2-0D3A56E46ED9}"/>
              </a:ext>
            </a:extLst>
          </p:cNvPr>
          <p:cNvSpPr/>
          <p:nvPr/>
        </p:nvSpPr>
        <p:spPr>
          <a:xfrm>
            <a:off x="472983" y="1012726"/>
            <a:ext cx="209508" cy="2085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7B9312-705A-17C1-D9A8-9135D440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94" y="1577277"/>
            <a:ext cx="5025894" cy="3033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B2722C-7009-C9D1-8675-DD08AD61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81" y="966977"/>
            <a:ext cx="5702150" cy="3462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FCC9FA-F72F-EEEC-76FC-CFB17AFBE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654" y="714503"/>
            <a:ext cx="5850400" cy="32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C8067A2-F856-4B9E-9C71-A7DF3D188169}"/>
              </a:ext>
            </a:extLst>
          </p:cNvPr>
          <p:cNvSpPr/>
          <p:nvPr/>
        </p:nvSpPr>
        <p:spPr>
          <a:xfrm rot="5400000">
            <a:off x="3047100" y="-1216764"/>
            <a:ext cx="3129555" cy="856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761521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736517" y="532859"/>
            <a:ext cx="16709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Highlights of the project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3A8E51E-ABBC-4E9D-9625-E5DC2D8A90DD}"/>
              </a:ext>
            </a:extLst>
          </p:cNvPr>
          <p:cNvSpPr txBox="1"/>
          <p:nvPr/>
        </p:nvSpPr>
        <p:spPr>
          <a:xfrm>
            <a:off x="806824" y="974433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按照属性与标签搜索</a:t>
            </a:r>
          </a:p>
        </p:txBody>
      </p:sp>
      <p:sp>
        <p:nvSpPr>
          <p:cNvPr id="71" name="AutoShape 59">
            <a:extLst>
              <a:ext uri="{FF2B5EF4-FFF2-40B4-BE49-F238E27FC236}">
                <a16:creationId xmlns:a16="http://schemas.microsoft.com/office/drawing/2014/main" id="{F61133CB-FACA-4020-A4E2-0D3A56E46ED9}"/>
              </a:ext>
            </a:extLst>
          </p:cNvPr>
          <p:cNvSpPr/>
          <p:nvPr/>
        </p:nvSpPr>
        <p:spPr>
          <a:xfrm>
            <a:off x="472983" y="1012726"/>
            <a:ext cx="209508" cy="2085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97D08A-50A3-57B3-C5A1-0A9B73E9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6" y="1936193"/>
            <a:ext cx="8261775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5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C8067A2-F856-4B9E-9C71-A7DF3D188169}"/>
              </a:ext>
            </a:extLst>
          </p:cNvPr>
          <p:cNvSpPr/>
          <p:nvPr/>
        </p:nvSpPr>
        <p:spPr>
          <a:xfrm rot="5400000">
            <a:off x="3046075" y="-1244113"/>
            <a:ext cx="3194131" cy="8563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761521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736517" y="532859"/>
            <a:ext cx="16709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Highlights of the project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3A8E51E-ABBC-4E9D-9625-E5DC2D8A90DD}"/>
              </a:ext>
            </a:extLst>
          </p:cNvPr>
          <p:cNvSpPr txBox="1"/>
          <p:nvPr/>
        </p:nvSpPr>
        <p:spPr>
          <a:xfrm>
            <a:off x="806824" y="974433"/>
            <a:ext cx="22621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搜索词标记，搜索时间计量</a:t>
            </a:r>
          </a:p>
        </p:txBody>
      </p:sp>
      <p:sp>
        <p:nvSpPr>
          <p:cNvPr id="71" name="AutoShape 59">
            <a:extLst>
              <a:ext uri="{FF2B5EF4-FFF2-40B4-BE49-F238E27FC236}">
                <a16:creationId xmlns:a16="http://schemas.microsoft.com/office/drawing/2014/main" id="{F61133CB-FACA-4020-A4E2-0D3A56E46ED9}"/>
              </a:ext>
            </a:extLst>
          </p:cNvPr>
          <p:cNvSpPr/>
          <p:nvPr/>
        </p:nvSpPr>
        <p:spPr>
          <a:xfrm>
            <a:off x="472983" y="1012726"/>
            <a:ext cx="209508" cy="2085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76DFC-37B1-AA33-8EE4-A65A8D54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98" y="1212574"/>
            <a:ext cx="5436955" cy="3394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C2055C-6198-5F77-04C9-0F63217A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75" y="776462"/>
            <a:ext cx="5369533" cy="37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761521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736517" y="532859"/>
            <a:ext cx="16709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Highlights of the project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3A8E51E-ABBC-4E9D-9625-E5DC2D8A90DD}"/>
              </a:ext>
            </a:extLst>
          </p:cNvPr>
          <p:cNvSpPr txBox="1"/>
          <p:nvPr/>
        </p:nvSpPr>
        <p:spPr>
          <a:xfrm>
            <a:off x="806824" y="9744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随机推荐</a:t>
            </a:r>
          </a:p>
        </p:txBody>
      </p:sp>
      <p:sp>
        <p:nvSpPr>
          <p:cNvPr id="71" name="AutoShape 59">
            <a:extLst>
              <a:ext uri="{FF2B5EF4-FFF2-40B4-BE49-F238E27FC236}">
                <a16:creationId xmlns:a16="http://schemas.microsoft.com/office/drawing/2014/main" id="{F61133CB-FACA-4020-A4E2-0D3A56E46ED9}"/>
              </a:ext>
            </a:extLst>
          </p:cNvPr>
          <p:cNvSpPr/>
          <p:nvPr/>
        </p:nvSpPr>
        <p:spPr>
          <a:xfrm>
            <a:off x="472983" y="1012726"/>
            <a:ext cx="209508" cy="2085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D55F40-FDC5-6106-8BAC-71EC5CC8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50" y="1422400"/>
            <a:ext cx="4483190" cy="3532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891F31-6B81-46F6-73EA-18524A1F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029" y="1442534"/>
            <a:ext cx="1860298" cy="35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285066" y="-715433"/>
            <a:ext cx="2573867" cy="91440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>
          <a:xfrm>
            <a:off x="3556336" y="1888069"/>
            <a:ext cx="20313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  <a:hlinkClick r:id="rId3" action="ppaction://hlinkfile"/>
              </a:rPr>
              <a:t>项目演示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>
          <a:xfrm>
            <a:off x="3305622" y="2503133"/>
            <a:ext cx="25047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spc="300" dirty="0">
                <a:solidFill>
                  <a:schemeClr val="accent1"/>
                </a:solidFill>
                <a:ea typeface="方正准圆简体" panose="02000000000000000000" pitchFamily="65" charset="-122"/>
              </a:rPr>
              <a:t>Practical demonstration</a:t>
            </a:r>
          </a:p>
        </p:txBody>
      </p:sp>
      <p:sp>
        <p:nvSpPr>
          <p:cNvPr id="22" name="矩形 21"/>
          <p:cNvSpPr/>
          <p:nvPr/>
        </p:nvSpPr>
        <p:spPr>
          <a:xfrm>
            <a:off x="2633102" y="2811902"/>
            <a:ext cx="3877797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kern="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Introduce the whole project systematically</a:t>
            </a:r>
            <a:endParaRPr lang="zh-CN" altLang="en-US" sz="1050" kern="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285066" y="-715433"/>
            <a:ext cx="2573867" cy="91440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>
          <a:xfrm>
            <a:off x="3556337" y="2096503"/>
            <a:ext cx="20313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谢谢观看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>
          <a:xfrm>
            <a:off x="3495325" y="2711567"/>
            <a:ext cx="21253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spc="300" dirty="0">
                <a:solidFill>
                  <a:schemeClr val="accent1"/>
                </a:solidFill>
                <a:ea typeface="方正准圆简体" panose="02000000000000000000" pitchFamily="65" charset="-122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7831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259015" cy="51435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>
          <a:xfrm>
            <a:off x="273675" y="2571750"/>
            <a:ext cx="193773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CONTENTS</a:t>
            </a:r>
          </a:p>
        </p:txBody>
      </p:sp>
      <p:sp>
        <p:nvSpPr>
          <p:cNvPr id="5" name="文本框 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>
          <a:xfrm>
            <a:off x="161537" y="1740753"/>
            <a:ext cx="180769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480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目 录</a:t>
            </a:r>
            <a:endParaRPr lang="en-US" altLang="zh-CN" sz="4800">
              <a:solidFill>
                <a:schemeClr val="bg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3986" y="3061661"/>
            <a:ext cx="2863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4848556" y="936038"/>
            <a:ext cx="2031325" cy="532595"/>
            <a:chOff x="4850949" y="936038"/>
            <a:chExt cx="2031325" cy="532595"/>
          </a:xfrm>
        </p:grpSpPr>
        <p:sp>
          <p:nvSpPr>
            <p:cNvPr id="37" name="文本框 6"/>
            <p:cNvSpPr txBox="1">
              <a:spLocks noChangeArrowheads="1"/>
            </p:cNvSpPr>
            <p:nvPr/>
          </p:nvSpPr>
          <p:spPr>
            <a:xfrm>
              <a:off x="4850950" y="936038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项目简介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4850949" y="1214717"/>
              <a:ext cx="203132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ea typeface="方正兰亭黑_GBK"/>
                </a:rPr>
                <a:t>A brief introduction to the project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4455275" y="1018169"/>
            <a:ext cx="379869" cy="379869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848556" y="1993081"/>
            <a:ext cx="1351652" cy="544131"/>
            <a:chOff x="4850950" y="936038"/>
            <a:chExt cx="1351652" cy="544131"/>
          </a:xfrm>
        </p:grpSpPr>
        <p:sp>
          <p:nvSpPr>
            <p:cNvPr id="41" name="文本框 6"/>
            <p:cNvSpPr txBox="1">
              <a:spLocks noChangeArrowheads="1"/>
            </p:cNvSpPr>
            <p:nvPr/>
          </p:nvSpPr>
          <p:spPr>
            <a:xfrm>
              <a:off x="4850950" y="936038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过程管理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850950" y="1226253"/>
              <a:ext cx="135165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rPr>
                <a:t>Process management</a:t>
              </a:r>
            </a:p>
          </p:txBody>
        </p:sp>
      </p:grpSp>
      <p:sp>
        <p:nvSpPr>
          <p:cNvPr id="43" name="椭圆 42"/>
          <p:cNvSpPr/>
          <p:nvPr/>
        </p:nvSpPr>
        <p:spPr>
          <a:xfrm>
            <a:off x="4455274" y="2075212"/>
            <a:ext cx="379869" cy="379869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4848557" y="3061661"/>
            <a:ext cx="1494320" cy="544131"/>
            <a:chOff x="4850950" y="936038"/>
            <a:chExt cx="1494320" cy="544131"/>
          </a:xfrm>
        </p:grpSpPr>
        <p:sp>
          <p:nvSpPr>
            <p:cNvPr id="45" name="文本框 6"/>
            <p:cNvSpPr txBox="1">
              <a:spLocks noChangeArrowheads="1"/>
            </p:cNvSpPr>
            <p:nvPr/>
          </p:nvSpPr>
          <p:spPr>
            <a:xfrm>
              <a:off x="4850950" y="936038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项目亮点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850950" y="1226253"/>
              <a:ext cx="149432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ea typeface="方正兰亭黑_GBK"/>
                </a:rPr>
                <a:t>Highlights of the project</a:t>
              </a:r>
            </a:p>
          </p:txBody>
        </p:sp>
      </p:grpSp>
      <p:sp>
        <p:nvSpPr>
          <p:cNvPr id="47" name="椭圆 46"/>
          <p:cNvSpPr/>
          <p:nvPr/>
        </p:nvSpPr>
        <p:spPr>
          <a:xfrm>
            <a:off x="4455275" y="3143792"/>
            <a:ext cx="379869" cy="379869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4848557" y="4043494"/>
            <a:ext cx="1487908" cy="544131"/>
            <a:chOff x="4850950" y="936038"/>
            <a:chExt cx="1487908" cy="544131"/>
          </a:xfrm>
        </p:grpSpPr>
        <p:sp>
          <p:nvSpPr>
            <p:cNvPr id="49" name="文本框 6"/>
            <p:cNvSpPr txBox="1">
              <a:spLocks noChangeArrowheads="1"/>
            </p:cNvSpPr>
            <p:nvPr/>
          </p:nvSpPr>
          <p:spPr>
            <a:xfrm>
              <a:off x="4850950" y="936038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项目演示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4850950" y="1226253"/>
              <a:ext cx="148790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ea typeface="方正兰亭黑_GBK"/>
                </a:rPr>
                <a:t>Practical demonstration</a:t>
              </a:r>
            </a:p>
          </p:txBody>
        </p:sp>
      </p:grpSp>
      <p:sp>
        <p:nvSpPr>
          <p:cNvPr id="51" name="椭圆 50"/>
          <p:cNvSpPr/>
          <p:nvPr/>
        </p:nvSpPr>
        <p:spPr>
          <a:xfrm>
            <a:off x="4455275" y="4125625"/>
            <a:ext cx="379869" cy="379869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285066" y="-715433"/>
            <a:ext cx="2573867" cy="91440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>
          <a:xfrm>
            <a:off x="3560855" y="1888069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项目简介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>
          <a:xfrm>
            <a:off x="3434926" y="2503133"/>
            <a:ext cx="22741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accent1"/>
                </a:solidFill>
                <a:ea typeface="方正准圆简体" panose="02000000000000000000" pitchFamily="65" charset="-122"/>
              </a:rPr>
              <a:t>A brief introduction to the project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200" dirty="0">
              <a:solidFill>
                <a:schemeClr val="accent1"/>
              </a:solidFill>
              <a:latin typeface="方正准圆简体" panose="02000000000000000000" pitchFamily="65" charset="-122"/>
              <a:ea typeface="方正准圆简体" panose="02000000000000000000" pitchFamily="65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33102" y="2811902"/>
            <a:ext cx="3877797" cy="86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kern="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About the background, significance and technology stack of the project</a:t>
            </a:r>
            <a:endParaRPr lang="zh-CN" altLang="en-US" sz="1050" kern="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761522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434925" y="532859"/>
            <a:ext cx="22741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方正兰亭黑_GBK"/>
              </a:rPr>
              <a:t>A brief introduction to the project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占位符 16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928" r="928"/>
          <a:stretch>
            <a:fillRect/>
          </a:stretch>
        </p:blipFill>
        <p:spPr>
          <a:xfrm>
            <a:off x="134396" y="921223"/>
            <a:ext cx="2980593" cy="2022944"/>
          </a:xfrm>
        </p:spPr>
      </p:pic>
      <p:sp>
        <p:nvSpPr>
          <p:cNvPr id="24" name="矩形 23"/>
          <p:cNvSpPr/>
          <p:nvPr/>
        </p:nvSpPr>
        <p:spPr>
          <a:xfrm>
            <a:off x="3348038" y="1731368"/>
            <a:ext cx="5394028" cy="69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</a:rPr>
              <a:t>提供了中药的搜索，随机推荐功能。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48038" y="130121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中医药搜索系统</a:t>
            </a:r>
          </a:p>
        </p:txBody>
      </p:sp>
      <p:sp>
        <p:nvSpPr>
          <p:cNvPr id="31" name="矩形 30"/>
          <p:cNvSpPr/>
          <p:nvPr/>
        </p:nvSpPr>
        <p:spPr>
          <a:xfrm>
            <a:off x="797786" y="3178955"/>
            <a:ext cx="8709295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界面简洁美观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1E2E12F-B702-4891-8C56-3897696037BF}"/>
              </a:ext>
            </a:extLst>
          </p:cNvPr>
          <p:cNvGrpSpPr/>
          <p:nvPr/>
        </p:nvGrpSpPr>
        <p:grpSpPr>
          <a:xfrm>
            <a:off x="523165" y="3295449"/>
            <a:ext cx="143165" cy="125506"/>
            <a:chOff x="1035050" y="1447800"/>
            <a:chExt cx="360363" cy="315913"/>
          </a:xfrm>
          <a:solidFill>
            <a:schemeClr val="accent1"/>
          </a:solidFill>
        </p:grpSpPr>
        <p:sp>
          <p:nvSpPr>
            <p:cNvPr id="11" name="AutoShape 147">
              <a:extLst>
                <a:ext uri="{FF2B5EF4-FFF2-40B4-BE49-F238E27FC236}">
                  <a16:creationId xmlns:a16="http://schemas.microsoft.com/office/drawing/2014/main" id="{5E8D15DD-6D17-4CD3-8469-EE71FB31E47B}"/>
                </a:ext>
              </a:extLst>
            </p:cNvPr>
            <p:cNvSpPr/>
            <p:nvPr/>
          </p:nvSpPr>
          <p:spPr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2" name="AutoShape 148">
              <a:extLst>
                <a:ext uri="{FF2B5EF4-FFF2-40B4-BE49-F238E27FC236}">
                  <a16:creationId xmlns:a16="http://schemas.microsoft.com/office/drawing/2014/main" id="{786A6C4B-D475-4C31-9420-682A09711DC2}"/>
                </a:ext>
              </a:extLst>
            </p:cNvPr>
            <p:cNvSpPr/>
            <p:nvPr/>
          </p:nvSpPr>
          <p:spPr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C76066-84C6-4247-9A39-D43FDAA0246A}"/>
              </a:ext>
            </a:extLst>
          </p:cNvPr>
          <p:cNvGrpSpPr/>
          <p:nvPr/>
        </p:nvGrpSpPr>
        <p:grpSpPr>
          <a:xfrm>
            <a:off x="523165" y="3638595"/>
            <a:ext cx="143165" cy="125506"/>
            <a:chOff x="1035050" y="1447800"/>
            <a:chExt cx="360363" cy="315913"/>
          </a:xfrm>
          <a:solidFill>
            <a:schemeClr val="accent1"/>
          </a:solidFill>
        </p:grpSpPr>
        <p:sp>
          <p:nvSpPr>
            <p:cNvPr id="15" name="AutoShape 147">
              <a:extLst>
                <a:ext uri="{FF2B5EF4-FFF2-40B4-BE49-F238E27FC236}">
                  <a16:creationId xmlns:a16="http://schemas.microsoft.com/office/drawing/2014/main" id="{8A300FC0-FC88-4399-A4AB-D025F9CC586C}"/>
                </a:ext>
              </a:extLst>
            </p:cNvPr>
            <p:cNvSpPr/>
            <p:nvPr/>
          </p:nvSpPr>
          <p:spPr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148">
              <a:extLst>
                <a:ext uri="{FF2B5EF4-FFF2-40B4-BE49-F238E27FC236}">
                  <a16:creationId xmlns:a16="http://schemas.microsoft.com/office/drawing/2014/main" id="{B13CA810-350A-4A31-A9FE-CEFFA5D59E76}"/>
                </a:ext>
              </a:extLst>
            </p:cNvPr>
            <p:cNvSpPr/>
            <p:nvPr/>
          </p:nvSpPr>
          <p:spPr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28DF83F-71A2-4F6A-8C2B-5D7E6EEA0D0E}"/>
              </a:ext>
            </a:extLst>
          </p:cNvPr>
          <p:cNvSpPr/>
          <p:nvPr/>
        </p:nvSpPr>
        <p:spPr>
          <a:xfrm>
            <a:off x="797786" y="3501288"/>
            <a:ext cx="8709295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专注于系统的搜索功能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A85F422-6FCB-430A-AFBE-A40ED757AF78}"/>
              </a:ext>
            </a:extLst>
          </p:cNvPr>
          <p:cNvGrpSpPr/>
          <p:nvPr/>
        </p:nvGrpSpPr>
        <p:grpSpPr>
          <a:xfrm>
            <a:off x="523165" y="3996013"/>
            <a:ext cx="143165" cy="125506"/>
            <a:chOff x="1035050" y="1447800"/>
            <a:chExt cx="360363" cy="315913"/>
          </a:xfrm>
          <a:solidFill>
            <a:schemeClr val="accent1"/>
          </a:solidFill>
        </p:grpSpPr>
        <p:sp>
          <p:nvSpPr>
            <p:cNvPr id="32" name="AutoShape 147">
              <a:extLst>
                <a:ext uri="{FF2B5EF4-FFF2-40B4-BE49-F238E27FC236}">
                  <a16:creationId xmlns:a16="http://schemas.microsoft.com/office/drawing/2014/main" id="{CA80CF84-8E75-405C-BB1C-9AEA0B81D96C}"/>
                </a:ext>
              </a:extLst>
            </p:cNvPr>
            <p:cNvSpPr/>
            <p:nvPr/>
          </p:nvSpPr>
          <p:spPr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48">
              <a:extLst>
                <a:ext uri="{FF2B5EF4-FFF2-40B4-BE49-F238E27FC236}">
                  <a16:creationId xmlns:a16="http://schemas.microsoft.com/office/drawing/2014/main" id="{69E11BC8-FE1F-4C17-B5A7-C417F2026E2E}"/>
                </a:ext>
              </a:extLst>
            </p:cNvPr>
            <p:cNvSpPr/>
            <p:nvPr/>
          </p:nvSpPr>
          <p:spPr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9EBEE68-839A-4898-A8BC-48B8F8093E2F}"/>
              </a:ext>
            </a:extLst>
          </p:cNvPr>
          <p:cNvSpPr/>
          <p:nvPr/>
        </p:nvSpPr>
        <p:spPr>
          <a:xfrm>
            <a:off x="797786" y="3869112"/>
            <a:ext cx="8709295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合理的索引方式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3941058" y="8731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技术栈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3953145" y="532859"/>
            <a:ext cx="1237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Technology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Stack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42874" y="893319"/>
            <a:ext cx="8709295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大致沿用了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Double-C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的技术栈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2876" y="1776546"/>
            <a:ext cx="537143" cy="537143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2875" y="2757978"/>
            <a:ext cx="537143" cy="537143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42874" y="3739410"/>
            <a:ext cx="537143" cy="537143"/>
          </a:xfrm>
          <a:prstGeom prst="ellipse">
            <a:avLst/>
          </a:prstGeom>
          <a:solidFill>
            <a:srgbClr val="212834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0018" y="1845296"/>
            <a:ext cx="3753174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前端：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 + ant design </a:t>
            </a:r>
          </a:p>
        </p:txBody>
      </p:sp>
      <p:sp>
        <p:nvSpPr>
          <p:cNvPr id="21" name="矩形 20"/>
          <p:cNvSpPr/>
          <p:nvPr/>
        </p:nvSpPr>
        <p:spPr>
          <a:xfrm>
            <a:off x="680018" y="2830522"/>
            <a:ext cx="3753174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后端：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+ flask +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pymysql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0018" y="3803813"/>
            <a:ext cx="3753174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数据库：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83912" y="1410511"/>
            <a:ext cx="3480070" cy="348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285066" y="-715433"/>
            <a:ext cx="2573867" cy="9144000"/>
          </a:xfrm>
          <a:prstGeom prst="rect">
            <a:avLst/>
          </a:prstGeom>
          <a:solidFill>
            <a:srgbClr val="21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>
          <a:xfrm>
            <a:off x="3556338" y="1888069"/>
            <a:ext cx="20313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过程管理</a:t>
            </a: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>
          <a:xfrm>
            <a:off x="3688877" y="2503133"/>
            <a:ext cx="1766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accent1"/>
                </a:solidFill>
                <a:latin typeface="方正准圆简体" panose="02000000000000000000" pitchFamily="65" charset="-122"/>
                <a:ea typeface="方正准圆简体" panose="02000000000000000000" pitchFamily="65" charset="-122"/>
              </a:rPr>
              <a:t>Process Management</a:t>
            </a:r>
          </a:p>
        </p:txBody>
      </p:sp>
      <p:sp>
        <p:nvSpPr>
          <p:cNvPr id="22" name="矩形 21"/>
          <p:cNvSpPr/>
          <p:nvPr/>
        </p:nvSpPr>
        <p:spPr>
          <a:xfrm>
            <a:off x="2633102" y="2811902"/>
            <a:ext cx="3877797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About how we communicate and how is the project carried out.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>
          <a:xfrm>
            <a:off x="4120593" y="87313"/>
            <a:ext cx="902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仓库</a:t>
            </a: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>
          <a:xfrm>
            <a:off x="4032302" y="532859"/>
            <a:ext cx="10793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The repository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A544E51-3FF7-4B02-8395-2EB34FD39B25}"/>
              </a:ext>
            </a:extLst>
          </p:cNvPr>
          <p:cNvSpPr/>
          <p:nvPr/>
        </p:nvSpPr>
        <p:spPr>
          <a:xfrm>
            <a:off x="477371" y="1045248"/>
            <a:ext cx="35221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https://github.com/RK-PHG/RGG-2022-PROJECT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909DAA-183F-6640-AE5D-F698EFB7A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03" y="1453197"/>
            <a:ext cx="6767705" cy="3048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访问菜鸟图库网  www.sucai999.com 专业的模板网站 为您提供更多优质模板"/>
          <p:cNvSpPr txBox="1">
            <a:spLocks noChangeArrowheads="1"/>
          </p:cNvSpPr>
          <p:nvPr/>
        </p:nvSpPr>
        <p:spPr>
          <a:xfrm>
            <a:off x="3761521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过程管理</a:t>
            </a:r>
          </a:p>
        </p:txBody>
      </p:sp>
      <p:sp>
        <p:nvSpPr>
          <p:cNvPr id="74" name="访问菜鸟图库网  www.sucai999.com 专业的模板网站 为您提供更多优质模板"/>
          <p:cNvSpPr txBox="1">
            <a:spLocks noChangeArrowheads="1"/>
          </p:cNvSpPr>
          <p:nvPr/>
        </p:nvSpPr>
        <p:spPr>
          <a:xfrm>
            <a:off x="3980622" y="532859"/>
            <a:ext cx="11827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Group Meetings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/>
        </p:nvSpPr>
        <p:spPr>
          <a:xfrm>
            <a:off x="285321" y="1126417"/>
            <a:ext cx="8573358" cy="3706238"/>
          </a:xfrm>
          <a:prstGeom prst="roundRect">
            <a:avLst>
              <a:gd name="adj" fmla="val 8975"/>
            </a:avLst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102B93-0766-4442-982C-3A2A62510238}"/>
              </a:ext>
            </a:extLst>
          </p:cNvPr>
          <p:cNvSpPr txBox="1"/>
          <p:nvPr/>
        </p:nvSpPr>
        <p:spPr>
          <a:xfrm>
            <a:off x="754139" y="1550737"/>
            <a:ext cx="79133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采用线上文字、语音以及线下会议等多种方式。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DECD6A-84A6-D2E8-9CCE-4AE3F6908024}"/>
              </a:ext>
            </a:extLst>
          </p:cNvPr>
          <p:cNvSpPr txBox="1"/>
          <p:nvPr/>
        </p:nvSpPr>
        <p:spPr>
          <a:xfrm>
            <a:off x="832293" y="2125974"/>
            <a:ext cx="220398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组会情况：</a:t>
            </a:r>
            <a:endParaRPr lang="en-US" altLang="zh-CN" sz="1400" b="1" dirty="0"/>
          </a:p>
          <a:p>
            <a:endParaRPr lang="en-US" altLang="zh-CN" dirty="0"/>
          </a:p>
          <a:p>
            <a:r>
              <a:rPr lang="zh-CN" altLang="en-US" dirty="0"/>
              <a:t>共进行组会：</a:t>
            </a:r>
            <a:r>
              <a:rPr lang="en-US" altLang="zh-CN" dirty="0"/>
              <a:t>5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线下</a:t>
            </a:r>
            <a:r>
              <a:rPr lang="en-US" altLang="zh-CN" dirty="0"/>
              <a:t>4</a:t>
            </a:r>
            <a:r>
              <a:rPr lang="zh-CN" altLang="en-US" dirty="0"/>
              <a:t>次，线上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QQ</a:t>
            </a:r>
            <a:r>
              <a:rPr lang="zh-CN" altLang="en-US" dirty="0"/>
              <a:t>群的讨论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96A489-D7F1-A6E9-8A1B-D80CF2840C5B}"/>
              </a:ext>
            </a:extLst>
          </p:cNvPr>
          <p:cNvSpPr txBox="1"/>
          <p:nvPr/>
        </p:nvSpPr>
        <p:spPr>
          <a:xfrm>
            <a:off x="3178494" y="2167378"/>
            <a:ext cx="22039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文档管理</a:t>
            </a:r>
            <a:r>
              <a:rPr lang="en-US" altLang="zh-CN" b="1" dirty="0"/>
              <a:t>:</a:t>
            </a:r>
          </a:p>
          <a:p>
            <a:endParaRPr lang="en-US" altLang="zh-CN" dirty="0"/>
          </a:p>
          <a:p>
            <a:r>
              <a:rPr lang="zh-CN" altLang="en-US" dirty="0"/>
              <a:t>文档轮流监督制度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监督人负责</a:t>
            </a:r>
            <a:r>
              <a:rPr lang="en-US" altLang="zh-CN" dirty="0"/>
              <a:t>push</a:t>
            </a:r>
            <a:r>
              <a:rPr lang="zh-CN" altLang="en-US" dirty="0"/>
              <a:t>和整合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B2D7F3-4B31-B66D-21C7-7C2BEB0969A0}"/>
              </a:ext>
            </a:extLst>
          </p:cNvPr>
          <p:cNvSpPr txBox="1"/>
          <p:nvPr/>
        </p:nvSpPr>
        <p:spPr>
          <a:xfrm>
            <a:off x="5524695" y="2012716"/>
            <a:ext cx="2203985" cy="127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DDL</a:t>
            </a:r>
            <a:r>
              <a:rPr lang="zh-CN" altLang="en-US" b="1" dirty="0"/>
              <a:t>管理：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本着不熬夜的原则，组内</a:t>
            </a:r>
            <a:r>
              <a:rPr lang="en-US" altLang="zh-CN" dirty="0"/>
              <a:t>ddl</a:t>
            </a:r>
            <a:r>
              <a:rPr lang="zh-CN" altLang="en-US" dirty="0"/>
              <a:t>永远提前于</a:t>
            </a:r>
            <a:r>
              <a:rPr lang="en-US" altLang="zh-CN" dirty="0"/>
              <a:t>ddl</a:t>
            </a:r>
            <a:r>
              <a:rPr lang="zh-CN" altLang="en-US" dirty="0"/>
              <a:t>一到两天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访问菜鸟图库网  www.sucai999.com 专业的模板网站 为您提供更多优质模板"/>
          <p:cNvSpPr txBox="1">
            <a:spLocks noChangeArrowheads="1"/>
          </p:cNvSpPr>
          <p:nvPr/>
        </p:nvSpPr>
        <p:spPr>
          <a:xfrm>
            <a:off x="3761518" y="87313"/>
            <a:ext cx="1620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项目管理</a:t>
            </a:r>
          </a:p>
        </p:txBody>
      </p:sp>
      <p:sp>
        <p:nvSpPr>
          <p:cNvPr id="74" name="访问菜鸟图库网  www.sucai999.com 专业的模板网站 为您提供更多优质模板"/>
          <p:cNvSpPr txBox="1">
            <a:spLocks noChangeArrowheads="1"/>
          </p:cNvSpPr>
          <p:nvPr/>
        </p:nvSpPr>
        <p:spPr>
          <a:xfrm>
            <a:off x="3980622" y="532859"/>
            <a:ext cx="11827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Group Meetings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/>
        </p:nvSpPr>
        <p:spPr>
          <a:xfrm>
            <a:off x="285318" y="1056079"/>
            <a:ext cx="8573358" cy="3706238"/>
          </a:xfrm>
          <a:prstGeom prst="roundRect">
            <a:avLst>
              <a:gd name="adj" fmla="val 8975"/>
            </a:avLst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102B93-0766-4442-982C-3A2A62510238}"/>
              </a:ext>
            </a:extLst>
          </p:cNvPr>
          <p:cNvSpPr txBox="1"/>
          <p:nvPr/>
        </p:nvSpPr>
        <p:spPr>
          <a:xfrm>
            <a:off x="754139" y="1550737"/>
            <a:ext cx="79133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项目方向确定，项目实施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96A489-D7F1-A6E9-8A1B-D80CF2840C5B}"/>
              </a:ext>
            </a:extLst>
          </p:cNvPr>
          <p:cNvSpPr txBox="1"/>
          <p:nvPr/>
        </p:nvSpPr>
        <p:spPr>
          <a:xfrm>
            <a:off x="1127213" y="2852763"/>
            <a:ext cx="73602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先拿出代码框架，再分别去写，极大的减少了合代码的难度，每个人要做什么条理分明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D0D205-3A5C-B5B2-430E-DADADEFF4494}"/>
              </a:ext>
            </a:extLst>
          </p:cNvPr>
          <p:cNvSpPr txBox="1"/>
          <p:nvPr/>
        </p:nvSpPr>
        <p:spPr>
          <a:xfrm>
            <a:off x="1127213" y="1970324"/>
            <a:ext cx="69695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确定项目方向时，充分考虑到实现可能性，挑选了之前有一定经验的搜索引擎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2FDB69-E789-C618-E641-43B8799FC810}"/>
              </a:ext>
            </a:extLst>
          </p:cNvPr>
          <p:cNvSpPr txBox="1"/>
          <p:nvPr/>
        </p:nvSpPr>
        <p:spPr>
          <a:xfrm>
            <a:off x="1127213" y="2411543"/>
            <a:ext cx="72274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实现时，充分发挥每个组员的优势。善前端者搞前端，善后端者搞后端。善审美者搞美化。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173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3.12.17"/>
  <p:tag name="AS_TITLE" val="Spire.Presentation for .NET "/>
  <p:tag name="AS_VERSION" val="2.1.0.0"/>
  <p:tag name="ISPRING_PRESENTATION_TITLE" val="菜鸟图库网 www.sucai999.com"/>
  <p:tag name="KSO_WPP_MARK_KEY" val="9112867d-89f4-4fc7-b3f8-7d7abdfe3b60"/>
  <p:tag name="COMMONDATA" val="eyJoZGlkIjoiMWJkM2Y3YWIwN2JjM2M0M2ZiMDkyNzUyZDA5OWQ3MTMifQ=="/>
</p:tagLst>
</file>

<file path=ppt/theme/theme1.xml><?xml version="1.0" encoding="utf-8"?>
<a:theme xmlns:a="http://schemas.openxmlformats.org/drawingml/2006/main" name="PPT模板免费下载：PPT汇 www.ppthui.com">
  <a:themeElements>
    <a:clrScheme name="深蓝质感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834"/>
      </a:accent1>
      <a:accent2>
        <a:srgbClr val="FEDA5B"/>
      </a:accent2>
      <a:accent3>
        <a:srgbClr val="F5821F"/>
      </a:accent3>
      <a:accent4>
        <a:srgbClr val="BCBEC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1">
      <a:majorFont>
        <a:latin typeface="微软雅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580</Words>
  <Application>Microsoft Office PowerPoint</Application>
  <PresentationFormat>全屏显示(16:9)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Gill Sans</vt:lpstr>
      <vt:lpstr>方正准圆简体</vt:lpstr>
      <vt:lpstr>微软雅黑</vt:lpstr>
      <vt:lpstr>Arial</vt:lpstr>
      <vt:lpstr>Calibri</vt:lpstr>
      <vt:lpstr>Calibri Light</vt:lpstr>
      <vt:lpstr>PPT模板免费下载：PPT汇 www.ppthui.com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KUN</cp:lastModifiedBy>
  <cp:revision>57</cp:revision>
  <dcterms:created xsi:type="dcterms:W3CDTF">2017-06-30T01:20:00Z</dcterms:created>
  <dcterms:modified xsi:type="dcterms:W3CDTF">2022-12-25T08:38:10Z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38B21D2F5A5A439FA82752156D70AD8D</vt:lpwstr>
  </property>
  <property fmtid="{D5CDD505-2E9C-101B-9397-08002B2CF9AE}" pid="3" name="KSOProductBuildVer">
    <vt:lpwstr>2052-11.1.0.12763</vt:lpwstr>
  </property>
</Properties>
</file>